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6" r:id="rId9"/>
    <p:sldId id="263" r:id="rId10"/>
    <p:sldId id="26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8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10/08/20</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10/08/20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10/08/20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10/08/20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10/08/20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10/08/20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10/08/20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10/08/20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25841" y="102982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277827"/>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10/08/20</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mehdi.abbas92@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eg"/><Relationship Id="rId5" Type="http://schemas.openxmlformats.org/officeDocument/2006/relationships/image" Target="../media/image6.jpg"/><Relationship Id="rId6"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18544"/>
            <a:ext cx="7315200" cy="2595025"/>
          </a:xfrm>
        </p:spPr>
        <p:txBody>
          <a:bodyPr>
            <a:normAutofit/>
          </a:bodyPr>
          <a:lstStyle/>
          <a:p>
            <a:pPr algn="ctr"/>
            <a:r>
              <a:rPr lang="en-US" sz="6000" dirty="0" smtClean="0"/>
              <a:t>George </a:t>
            </a:r>
            <a:r>
              <a:rPr lang="en-US" sz="6000" dirty="0" err="1" smtClean="0"/>
              <a:t>Simmel</a:t>
            </a:r>
            <a:endParaRPr lang="en-US" sz="6000" dirty="0"/>
          </a:p>
        </p:txBody>
      </p:sp>
      <p:sp>
        <p:nvSpPr>
          <p:cNvPr id="3" name="Subtitle 2"/>
          <p:cNvSpPr>
            <a:spLocks noGrp="1"/>
          </p:cNvSpPr>
          <p:nvPr>
            <p:ph type="subTitle" idx="1"/>
          </p:nvPr>
        </p:nvSpPr>
        <p:spPr>
          <a:xfrm>
            <a:off x="914400" y="4718258"/>
            <a:ext cx="7315200" cy="1441242"/>
          </a:xfrm>
        </p:spPr>
        <p:txBody>
          <a:bodyPr>
            <a:normAutofit fontScale="85000" lnSpcReduction="20000"/>
          </a:bodyPr>
          <a:lstStyle/>
          <a:p>
            <a:pPr algn="r"/>
            <a:r>
              <a:rPr lang="en-US" sz="2000" dirty="0" smtClean="0"/>
              <a:t>Dr. Syed Mehdi Abbas </a:t>
            </a:r>
            <a:r>
              <a:rPr lang="en-US" sz="2000" dirty="0" err="1" smtClean="0"/>
              <a:t>Zaidi</a:t>
            </a:r>
            <a:endParaRPr lang="en-US" sz="2000" dirty="0" smtClean="0"/>
          </a:p>
          <a:p>
            <a:pPr algn="r"/>
            <a:r>
              <a:rPr lang="en-US" sz="1800" dirty="0" smtClean="0"/>
              <a:t>Associate Professor</a:t>
            </a:r>
          </a:p>
          <a:p>
            <a:pPr algn="r"/>
            <a:r>
              <a:rPr lang="en-US" sz="1600" dirty="0" smtClean="0"/>
              <a:t>Department of Sociology</a:t>
            </a:r>
          </a:p>
          <a:p>
            <a:pPr algn="r"/>
            <a:r>
              <a:rPr lang="en-US" sz="1600" dirty="0" smtClean="0"/>
              <a:t>Shia PG College, </a:t>
            </a:r>
            <a:r>
              <a:rPr lang="en-US" sz="1600" dirty="0" err="1" smtClean="0"/>
              <a:t>Lucknow</a:t>
            </a:r>
            <a:endParaRPr lang="en-US" sz="1600" dirty="0" smtClean="0"/>
          </a:p>
          <a:p>
            <a:pPr algn="r"/>
            <a:r>
              <a:rPr lang="en-US" sz="1600" dirty="0"/>
              <a:t>Email id: </a:t>
            </a:r>
            <a:r>
              <a:rPr lang="en-US" sz="1600" dirty="0">
                <a:hlinkClick r:id="rId2"/>
              </a:rPr>
              <a:t>mehdi.abbas92@gmail.com</a:t>
            </a:r>
            <a:endParaRPr lang="en-US" sz="1600" dirty="0"/>
          </a:p>
          <a:p>
            <a:pPr algn="r"/>
            <a:r>
              <a:rPr lang="en-US" sz="1600" dirty="0"/>
              <a:t>Contact Number-  9839287412</a:t>
            </a:r>
          </a:p>
          <a:p>
            <a:pPr algn="r"/>
            <a:endParaRPr lang="en-US" sz="1600" dirty="0"/>
          </a:p>
        </p:txBody>
      </p:sp>
    </p:spTree>
    <p:extLst>
      <p:ext uri="{BB962C8B-B14F-4D97-AF65-F5344CB8AC3E}">
        <p14:creationId xmlns:p14="http://schemas.microsoft.com/office/powerpoint/2010/main" val="116195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The Conflict for Respective Parties</a:t>
            </a:r>
            <a:endParaRPr lang="en-US" dirty="0"/>
          </a:p>
        </p:txBody>
      </p:sp>
      <p:sp>
        <p:nvSpPr>
          <p:cNvPr id="3" name="Content Placeholder 2"/>
          <p:cNvSpPr>
            <a:spLocks noGrp="1"/>
          </p:cNvSpPr>
          <p:nvPr>
            <p:ph idx="1"/>
          </p:nvPr>
        </p:nvSpPr>
        <p:spPr/>
        <p:txBody>
          <a:bodyPr/>
          <a:lstStyle/>
          <a:p>
            <a:pPr marL="502920" indent="-457200">
              <a:spcBef>
                <a:spcPts val="600"/>
              </a:spcBef>
              <a:buFont typeface="+mj-lt"/>
              <a:buAutoNum type="arabicPeriod"/>
            </a:pPr>
            <a:r>
              <a:rPr lang="en-US" dirty="0" smtClean="0"/>
              <a:t>The more violent are inter group hostilities and the more frequent is conflict among groups, the less likely are group boundaries to disappear.</a:t>
            </a:r>
          </a:p>
          <a:p>
            <a:pPr marL="502920" indent="-457200">
              <a:spcBef>
                <a:spcPts val="600"/>
              </a:spcBef>
              <a:buFont typeface="+mj-lt"/>
              <a:buAutoNum type="arabicPeriod"/>
            </a:pPr>
            <a:r>
              <a:rPr lang="en-US" dirty="0" smtClean="0"/>
              <a:t>The more violent is the conflict and the less integrated is the group, the more likely is despotic centralization of conflict groups. </a:t>
            </a:r>
          </a:p>
          <a:p>
            <a:pPr marL="502920" indent="-457200">
              <a:spcBef>
                <a:spcPts val="600"/>
              </a:spcBef>
              <a:buFont typeface="+mj-lt"/>
              <a:buAutoNum type="arabicPeriod"/>
            </a:pPr>
            <a:r>
              <a:rPr lang="en-US" dirty="0" smtClean="0"/>
              <a:t>The more violent is the conflict, the greater will be the internal solidarity of conflict groups.</a:t>
            </a:r>
            <a:endParaRPr lang="en-US" dirty="0"/>
          </a:p>
        </p:txBody>
      </p:sp>
    </p:spTree>
    <p:extLst>
      <p:ext uri="{BB962C8B-B14F-4D97-AF65-F5344CB8AC3E}">
        <p14:creationId xmlns:p14="http://schemas.microsoft.com/office/powerpoint/2010/main" val="2159745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Functions of Conflict for the Systemic Whole</a:t>
            </a:r>
            <a:endParaRPr lang="en-US" dirty="0"/>
          </a:p>
        </p:txBody>
      </p:sp>
      <p:sp>
        <p:nvSpPr>
          <p:cNvPr id="3" name="Content Placeholder 2"/>
          <p:cNvSpPr>
            <a:spLocks noGrp="1"/>
          </p:cNvSpPr>
          <p:nvPr>
            <p:ph idx="1"/>
          </p:nvPr>
        </p:nvSpPr>
        <p:spPr/>
        <p:txBody>
          <a:bodyPr/>
          <a:lstStyle/>
          <a:p>
            <a:pPr marL="502920" indent="-457200">
              <a:spcBef>
                <a:spcPts val="600"/>
              </a:spcBef>
              <a:buFont typeface="+mj-lt"/>
              <a:buAutoNum type="arabicPeriod"/>
            </a:pPr>
            <a:r>
              <a:rPr lang="en-US" dirty="0" smtClean="0"/>
              <a:t>The less violent is the conflict between groups of different degrees of power in a system, the more likely is the conflict to have integrative consequences fro the social whole.</a:t>
            </a:r>
          </a:p>
          <a:p>
            <a:pPr marL="502920" indent="-457200">
              <a:spcBef>
                <a:spcPts val="600"/>
              </a:spcBef>
              <a:buFont typeface="+mj-lt"/>
              <a:buAutoNum type="arabicPeriod"/>
            </a:pPr>
            <a:r>
              <a:rPr lang="en-US" dirty="0" smtClean="0"/>
              <a:t>The more violent and the more prolonged are conflict relations between groups, the more likely is the formation of coalitions among previously unrelated groups in a system.</a:t>
            </a:r>
          </a:p>
          <a:p>
            <a:pPr marL="502920" indent="-457200">
              <a:spcBef>
                <a:spcPts val="600"/>
              </a:spcBef>
              <a:buFont typeface="+mj-lt"/>
              <a:buAutoNum type="arabicPeriod"/>
            </a:pPr>
            <a:r>
              <a:rPr lang="en-US" dirty="0" smtClean="0"/>
              <a:t>The prolonged is the threat of violent conflict between groups, the more enduring are the coalition of each of the conflict parties.</a:t>
            </a:r>
            <a:endParaRPr lang="en-US" dirty="0"/>
          </a:p>
        </p:txBody>
      </p:sp>
    </p:spTree>
    <p:extLst>
      <p:ext uri="{BB962C8B-B14F-4D97-AF65-F5344CB8AC3E}">
        <p14:creationId xmlns:p14="http://schemas.microsoft.com/office/powerpoint/2010/main" val="3666940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spcBef>
                <a:spcPts val="1200"/>
              </a:spcBef>
            </a:pPr>
            <a:r>
              <a:rPr lang="en-US" dirty="0" err="1"/>
              <a:t>Ritzer</a:t>
            </a:r>
            <a:r>
              <a:rPr lang="en-US" dirty="0"/>
              <a:t>, George- Sociological </a:t>
            </a:r>
            <a:r>
              <a:rPr lang="en-US" dirty="0" smtClean="0"/>
              <a:t>Theory</a:t>
            </a:r>
            <a:endParaRPr lang="en-US" dirty="0"/>
          </a:p>
          <a:p>
            <a:pPr>
              <a:spcBef>
                <a:spcPts val="1200"/>
              </a:spcBef>
            </a:pPr>
            <a:r>
              <a:rPr lang="en-US" dirty="0"/>
              <a:t>Turner J.H.- The Structure of Sociological </a:t>
            </a:r>
            <a:r>
              <a:rPr lang="en-US" dirty="0" smtClean="0"/>
              <a:t>Theory</a:t>
            </a:r>
            <a:endParaRPr lang="en-US" dirty="0"/>
          </a:p>
        </p:txBody>
      </p:sp>
    </p:spTree>
    <p:extLst>
      <p:ext uri="{BB962C8B-B14F-4D97-AF65-F5344CB8AC3E}">
        <p14:creationId xmlns:p14="http://schemas.microsoft.com/office/powerpoint/2010/main" val="731068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841" y="3059513"/>
            <a:ext cx="7315200" cy="1154097"/>
          </a:xfrm>
        </p:spPr>
        <p:txBody>
          <a:bodyPr>
            <a:normAutofit/>
          </a:bodyPr>
          <a:lstStyle/>
          <a:p>
            <a:pPr algn="ctr"/>
            <a:r>
              <a:rPr lang="en-US" sz="6000" dirty="0" smtClean="0"/>
              <a:t>Thank You</a:t>
            </a:r>
            <a:endParaRPr lang="en-US" sz="6000" dirty="0"/>
          </a:p>
        </p:txBody>
      </p:sp>
    </p:spTree>
    <p:extLst>
      <p:ext uri="{BB962C8B-B14F-4D97-AF65-F5344CB8AC3E}">
        <p14:creationId xmlns:p14="http://schemas.microsoft.com/office/powerpoint/2010/main" val="319766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George </a:t>
            </a:r>
            <a:r>
              <a:rPr lang="en-US" dirty="0" err="1" smtClean="0"/>
              <a:t>Simmel</a:t>
            </a:r>
            <a:r>
              <a:rPr lang="en-US" dirty="0"/>
              <a:t> (1 March 1858 - 28 September 1918)</a:t>
            </a:r>
          </a:p>
        </p:txBody>
      </p:sp>
      <p:sp>
        <p:nvSpPr>
          <p:cNvPr id="3" name="Content Placeholder 2"/>
          <p:cNvSpPr>
            <a:spLocks noGrp="1"/>
          </p:cNvSpPr>
          <p:nvPr>
            <p:ph idx="1"/>
          </p:nvPr>
        </p:nvSpPr>
        <p:spPr>
          <a:xfrm>
            <a:off x="3810130" y="2277827"/>
            <a:ext cx="4419470" cy="3539527"/>
          </a:xfrm>
        </p:spPr>
        <p:txBody>
          <a:bodyPr/>
          <a:lstStyle/>
          <a:p>
            <a:pPr>
              <a:spcBef>
                <a:spcPts val="600"/>
              </a:spcBef>
            </a:pPr>
            <a:r>
              <a:rPr lang="en-US" dirty="0" err="1"/>
              <a:t>Simmel</a:t>
            </a:r>
            <a:r>
              <a:rPr lang="en-US" dirty="0"/>
              <a:t> was one of the first generation of German </a:t>
            </a:r>
            <a:r>
              <a:rPr lang="en-US" dirty="0" smtClean="0"/>
              <a:t>sociologists.</a:t>
            </a:r>
          </a:p>
          <a:p>
            <a:pPr>
              <a:spcBef>
                <a:spcPts val="600"/>
              </a:spcBef>
            </a:pPr>
            <a:r>
              <a:rPr lang="en-US" dirty="0" err="1"/>
              <a:t>Simmel</a:t>
            </a:r>
            <a:r>
              <a:rPr lang="en-US" dirty="0"/>
              <a:t> wrote on the topic of personal character in a manner reminiscent of the sociological 'ideal </a:t>
            </a:r>
            <a:r>
              <a:rPr lang="en-US" dirty="0" smtClean="0"/>
              <a:t>type’.</a:t>
            </a:r>
          </a:p>
          <a:p>
            <a:pPr>
              <a:spcBef>
                <a:spcPts val="600"/>
              </a:spcBef>
            </a:pPr>
            <a:r>
              <a:rPr lang="en-US" dirty="0" smtClean="0"/>
              <a:t>He </a:t>
            </a:r>
            <a:r>
              <a:rPr lang="en-US" dirty="0"/>
              <a:t>lectured </a:t>
            </a:r>
            <a:r>
              <a:rPr lang="en-US" dirty="0" smtClean="0"/>
              <a:t>in </a:t>
            </a:r>
            <a:r>
              <a:rPr lang="en-US" dirty="0"/>
              <a:t>philosophy </a:t>
            </a:r>
            <a:r>
              <a:rPr lang="en-US" dirty="0" smtClean="0"/>
              <a:t>and </a:t>
            </a:r>
            <a:r>
              <a:rPr lang="en-US" dirty="0"/>
              <a:t>also in ethics, logic, pessimism, art, psychology and sociology.</a:t>
            </a:r>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319" y="2277826"/>
            <a:ext cx="2650366" cy="353952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8110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Simmel’s</a:t>
            </a:r>
            <a:r>
              <a:rPr lang="en-US" dirty="0" smtClean="0"/>
              <a:t> Major Works</a:t>
            </a:r>
            <a:endParaRPr lang="en-US" dirty="0"/>
          </a:p>
        </p:txBody>
      </p:sp>
      <p:pic>
        <p:nvPicPr>
          <p:cNvPr id="4" name="Picture 3" descr="61O-M4MhAPL.jpg"/>
          <p:cNvPicPr>
            <a:picLocks/>
          </p:cNvPicPr>
          <p:nvPr/>
        </p:nvPicPr>
        <p:blipFill>
          <a:blip r:embed="rId2">
            <a:extLst>
              <a:ext uri="{28A0092B-C50C-407E-A947-70E740481C1C}">
                <a14:useLocalDpi xmlns:a14="http://schemas.microsoft.com/office/drawing/2010/main" val="0"/>
              </a:ext>
            </a:extLst>
          </a:blip>
          <a:stretch>
            <a:fillRect/>
          </a:stretch>
        </p:blipFill>
        <p:spPr>
          <a:xfrm>
            <a:off x="211675" y="2689656"/>
            <a:ext cx="1620000" cy="2160000"/>
          </a:xfrm>
          <a:prstGeom prst="rect">
            <a:avLst/>
          </a:prstGeom>
          <a:ln>
            <a:noFill/>
          </a:ln>
          <a:effectLst>
            <a:outerShdw blurRad="292100" dist="139700" dir="2700000" algn="tl" rotWithShape="0">
              <a:srgbClr val="333333">
                <a:alpha val="65000"/>
              </a:srgbClr>
            </a:outerShdw>
          </a:effectLst>
        </p:spPr>
      </p:pic>
      <p:pic>
        <p:nvPicPr>
          <p:cNvPr id="6" name="Picture 5" descr="2911436._UY640_SS640_.jpg"/>
          <p:cNvPicPr>
            <a:picLocks/>
          </p:cNvPicPr>
          <p:nvPr/>
        </p:nvPicPr>
        <p:blipFill>
          <a:blip r:embed="rId3">
            <a:extLst>
              <a:ext uri="{28A0092B-C50C-407E-A947-70E740481C1C}">
                <a14:useLocalDpi xmlns:a14="http://schemas.microsoft.com/office/drawing/2010/main" val="0"/>
              </a:ext>
            </a:extLst>
          </a:blip>
          <a:stretch>
            <a:fillRect/>
          </a:stretch>
        </p:blipFill>
        <p:spPr>
          <a:xfrm>
            <a:off x="1960769" y="3769656"/>
            <a:ext cx="1620000" cy="2160000"/>
          </a:xfrm>
          <a:prstGeom prst="rect">
            <a:avLst/>
          </a:prstGeom>
          <a:ln>
            <a:noFill/>
          </a:ln>
          <a:effectLst>
            <a:outerShdw blurRad="292100" dist="139700" dir="2700000" algn="tl" rotWithShape="0">
              <a:srgbClr val="333333">
                <a:alpha val="65000"/>
              </a:srgbClr>
            </a:outerShdw>
          </a:effectLst>
        </p:spPr>
      </p:pic>
      <p:pic>
        <p:nvPicPr>
          <p:cNvPr id="7" name="Picture 6" descr="george.jpeg"/>
          <p:cNvPicPr>
            <a:picLocks/>
          </p:cNvPicPr>
          <p:nvPr/>
        </p:nvPicPr>
        <p:blipFill>
          <a:blip r:embed="rId4">
            <a:extLst>
              <a:ext uri="{28A0092B-C50C-407E-A947-70E740481C1C}">
                <a14:useLocalDpi xmlns:a14="http://schemas.microsoft.com/office/drawing/2010/main" val="0"/>
              </a:ext>
            </a:extLst>
          </a:blip>
          <a:stretch>
            <a:fillRect/>
          </a:stretch>
        </p:blipFill>
        <p:spPr>
          <a:xfrm>
            <a:off x="3723518" y="2689656"/>
            <a:ext cx="1620000" cy="2160000"/>
          </a:xfrm>
          <a:prstGeom prst="rect">
            <a:avLst/>
          </a:prstGeom>
          <a:ln>
            <a:noFill/>
          </a:ln>
          <a:effectLst>
            <a:outerShdw blurRad="292100" dist="139700" dir="2700000" algn="tl" rotWithShape="0">
              <a:srgbClr val="333333">
                <a:alpha val="65000"/>
              </a:srgbClr>
            </a:outerShdw>
          </a:effectLst>
        </p:spPr>
      </p:pic>
      <p:pic>
        <p:nvPicPr>
          <p:cNvPr id="8" name="Picture 7" descr="1620906.jpg"/>
          <p:cNvPicPr>
            <a:picLocks/>
          </p:cNvPicPr>
          <p:nvPr/>
        </p:nvPicPr>
        <p:blipFill>
          <a:blip r:embed="rId5">
            <a:extLst>
              <a:ext uri="{28A0092B-C50C-407E-A947-70E740481C1C}">
                <a14:useLocalDpi xmlns:a14="http://schemas.microsoft.com/office/drawing/2010/main" val="0"/>
              </a:ext>
            </a:extLst>
          </a:blip>
          <a:stretch>
            <a:fillRect/>
          </a:stretch>
        </p:blipFill>
        <p:spPr>
          <a:xfrm>
            <a:off x="5479864" y="3769656"/>
            <a:ext cx="1620000" cy="2160000"/>
          </a:xfrm>
          <a:prstGeom prst="rect">
            <a:avLst/>
          </a:prstGeom>
          <a:ln>
            <a:noFill/>
          </a:ln>
          <a:effectLst>
            <a:outerShdw blurRad="292100" dist="139700" dir="2700000" algn="tl" rotWithShape="0">
              <a:srgbClr val="333333">
                <a:alpha val="65000"/>
              </a:srgbClr>
            </a:outerShdw>
          </a:effectLst>
        </p:spPr>
      </p:pic>
      <p:pic>
        <p:nvPicPr>
          <p:cNvPr id="9" name="Picture 8" descr="71vhDM2eZ6L.jpg"/>
          <p:cNvPicPr>
            <a:picLocks/>
          </p:cNvPicPr>
          <p:nvPr/>
        </p:nvPicPr>
        <p:blipFill>
          <a:blip r:embed="rId6">
            <a:extLst>
              <a:ext uri="{28A0092B-C50C-407E-A947-70E740481C1C}">
                <a14:useLocalDpi xmlns:a14="http://schemas.microsoft.com/office/drawing/2010/main" val="0"/>
              </a:ext>
            </a:extLst>
          </a:blip>
          <a:stretch>
            <a:fillRect/>
          </a:stretch>
        </p:blipFill>
        <p:spPr>
          <a:xfrm>
            <a:off x="7244276" y="2689656"/>
            <a:ext cx="1620000" cy="216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0086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orms and Association</a:t>
            </a:r>
            <a:endParaRPr lang="en-US" dirty="0"/>
          </a:p>
        </p:txBody>
      </p:sp>
      <p:sp>
        <p:nvSpPr>
          <p:cNvPr id="3" name="Content Placeholder 2"/>
          <p:cNvSpPr>
            <a:spLocks noGrp="1"/>
          </p:cNvSpPr>
          <p:nvPr>
            <p:ph idx="1"/>
          </p:nvPr>
        </p:nvSpPr>
        <p:spPr/>
        <p:txBody>
          <a:bodyPr>
            <a:noAutofit/>
          </a:bodyPr>
          <a:lstStyle/>
          <a:p>
            <a:pPr>
              <a:spcBef>
                <a:spcPts val="600"/>
              </a:spcBef>
            </a:pPr>
            <a:r>
              <a:rPr lang="en-US" dirty="0"/>
              <a:t>The furthest </a:t>
            </a:r>
            <a:r>
              <a:rPr lang="en-US" dirty="0" err="1"/>
              <a:t>Simmel</a:t>
            </a:r>
            <a:r>
              <a:rPr lang="en-US" dirty="0"/>
              <a:t> has brought his work to a micro-level of analysis was in dealing with forms and interactions that takes place with different types of </a:t>
            </a:r>
            <a:r>
              <a:rPr lang="en-US" dirty="0" smtClean="0"/>
              <a:t>people.</a:t>
            </a:r>
          </a:p>
          <a:p>
            <a:pPr>
              <a:spcBef>
                <a:spcPts val="600"/>
              </a:spcBef>
            </a:pPr>
            <a:r>
              <a:rPr lang="en-US" dirty="0" smtClean="0"/>
              <a:t>Such </a:t>
            </a:r>
            <a:r>
              <a:rPr lang="en-US" dirty="0"/>
              <a:t>forms would include subordination, </a:t>
            </a:r>
            <a:r>
              <a:rPr lang="en-US" dirty="0" err="1"/>
              <a:t>superordination</a:t>
            </a:r>
            <a:r>
              <a:rPr lang="en-US" dirty="0"/>
              <a:t>, exchange, conflict and sociability</a:t>
            </a:r>
            <a:r>
              <a:rPr lang="en-US" dirty="0" smtClean="0"/>
              <a:t>.</a:t>
            </a:r>
            <a:endParaRPr lang="en-US" dirty="0"/>
          </a:p>
          <a:p>
            <a:pPr>
              <a:spcBef>
                <a:spcPts val="600"/>
              </a:spcBef>
            </a:pPr>
            <a:r>
              <a:rPr lang="en-US" dirty="0" err="1"/>
              <a:t>Simmel</a:t>
            </a:r>
            <a:r>
              <a:rPr lang="en-US" dirty="0"/>
              <a:t> focused on these forms of association while paying little attention to individual </a:t>
            </a:r>
            <a:r>
              <a:rPr lang="en-US" dirty="0" smtClean="0"/>
              <a:t>consciousness.</a:t>
            </a:r>
          </a:p>
          <a:p>
            <a:pPr>
              <a:spcBef>
                <a:spcPts val="600"/>
              </a:spcBef>
            </a:pPr>
            <a:r>
              <a:rPr lang="en-US" dirty="0" err="1"/>
              <a:t>Simmel</a:t>
            </a:r>
            <a:r>
              <a:rPr lang="en-US" dirty="0"/>
              <a:t> also believed that social and cultural structures come to have a life of their own</a:t>
            </a:r>
            <a:r>
              <a:rPr lang="en-US" dirty="0" smtClean="0"/>
              <a:t>.</a:t>
            </a:r>
            <a:endParaRPr lang="en-US" dirty="0"/>
          </a:p>
        </p:txBody>
      </p:sp>
    </p:spTree>
    <p:extLst>
      <p:ext uri="{BB962C8B-B14F-4D97-AF65-F5344CB8AC3E}">
        <p14:creationId xmlns:p14="http://schemas.microsoft.com/office/powerpoint/2010/main" val="370504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fontScale="92500" lnSpcReduction="10000"/>
          </a:bodyPr>
          <a:lstStyle/>
          <a:p>
            <a:pPr>
              <a:spcBef>
                <a:spcPts val="600"/>
              </a:spcBef>
            </a:pPr>
            <a:r>
              <a:rPr lang="en-US" dirty="0" err="1"/>
              <a:t>Simmel</a:t>
            </a:r>
            <a:r>
              <a:rPr lang="en-US" dirty="0"/>
              <a:t> believed in the creative consciousness that can be found in diverse forms of interaction, which he observed both the ability of actors to create social structures, as well as the disastrous effects such structures had on the creativity of </a:t>
            </a:r>
            <a:r>
              <a:rPr lang="en-US" dirty="0" smtClean="0"/>
              <a:t>individuals.</a:t>
            </a:r>
          </a:p>
          <a:p>
            <a:pPr>
              <a:spcBef>
                <a:spcPts val="600"/>
              </a:spcBef>
            </a:pPr>
            <a:r>
              <a:rPr lang="en-US" dirty="0" err="1"/>
              <a:t>Simmel</a:t>
            </a:r>
            <a:r>
              <a:rPr lang="en-US" dirty="0"/>
              <a:t> refers to "all the forms of association by which a mere sum of separate individuals are made into a 'society'," whereby society is defined as a "higher unity," composed of individuals</a:t>
            </a:r>
            <a:r>
              <a:rPr lang="en-US" dirty="0" smtClean="0"/>
              <a:t>.</a:t>
            </a:r>
            <a:endParaRPr lang="en-US" dirty="0"/>
          </a:p>
          <a:p>
            <a:pPr>
              <a:spcBef>
                <a:spcPts val="600"/>
              </a:spcBef>
            </a:pPr>
            <a:r>
              <a:rPr lang="en-US" dirty="0" err="1"/>
              <a:t>Simmel</a:t>
            </a:r>
            <a:r>
              <a:rPr lang="en-US" dirty="0"/>
              <a:t> would especially be fascinated by man's "impulse to </a:t>
            </a:r>
            <a:r>
              <a:rPr lang="en-US" dirty="0" smtClean="0"/>
              <a:t>sociability</a:t>
            </a:r>
            <a:r>
              <a:rPr lang="en-US" dirty="0"/>
              <a:t>," whereby "the solitariness of the individuals is resolved into togetherness," referring to this unity as "the free-playing, interacting interdependence of </a:t>
            </a:r>
            <a:r>
              <a:rPr lang="en-US" dirty="0" smtClean="0"/>
              <a:t>individuals.”</a:t>
            </a:r>
          </a:p>
        </p:txBody>
      </p:sp>
    </p:spTree>
    <p:extLst>
      <p:ext uri="{BB962C8B-B14F-4D97-AF65-F5344CB8AC3E}">
        <p14:creationId xmlns:p14="http://schemas.microsoft.com/office/powerpoint/2010/main" val="373572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pPr>
              <a:spcBef>
                <a:spcPts val="600"/>
              </a:spcBef>
            </a:pPr>
            <a:r>
              <a:rPr lang="en-US" dirty="0"/>
              <a:t>Accordingly, he defines sociability as "the play-form of association" driven by "amicability, breeding, cordiality and attractiveness of all kinds.</a:t>
            </a:r>
          </a:p>
          <a:p>
            <a:pPr>
              <a:spcBef>
                <a:spcPts val="600"/>
              </a:spcBef>
            </a:pPr>
            <a:r>
              <a:rPr lang="en-US" dirty="0"/>
              <a:t>In order for this free association to occur, </a:t>
            </a:r>
            <a:r>
              <a:rPr lang="en-US" dirty="0" err="1"/>
              <a:t>Simmel</a:t>
            </a:r>
            <a:r>
              <a:rPr lang="en-US" dirty="0"/>
              <a:t> explains, "the personalities must not emphasize themselves too individually…with too much abandon and aggressiveness.</a:t>
            </a:r>
          </a:p>
          <a:p>
            <a:pPr>
              <a:spcBef>
                <a:spcPts val="600"/>
              </a:spcBef>
            </a:pPr>
            <a:r>
              <a:rPr lang="en-US" dirty="0"/>
              <a:t> Rather, "this world of sociability…a democracy of equals" is to be without friction so long as people blend together in the spirit of pleasure and bringing "about among themselves a pure interaction free of any disturbing material accent</a:t>
            </a:r>
            <a:r>
              <a:rPr lang="en-US" dirty="0" smtClean="0"/>
              <a:t>.</a:t>
            </a:r>
            <a:endParaRPr lang="en-US" dirty="0"/>
          </a:p>
        </p:txBody>
      </p:sp>
    </p:spTree>
    <p:extLst>
      <p:ext uri="{BB962C8B-B14F-4D97-AF65-F5344CB8AC3E}">
        <p14:creationId xmlns:p14="http://schemas.microsoft.com/office/powerpoint/2010/main" val="177886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29825"/>
            <a:ext cx="7315200" cy="1154097"/>
          </a:xfrm>
        </p:spPr>
        <p:txBody>
          <a:bodyPr>
            <a:noAutofit/>
          </a:bodyPr>
          <a:lstStyle/>
          <a:p>
            <a:r>
              <a:rPr lang="en-US" dirty="0" smtClean="0"/>
              <a:t>Social Conflict</a:t>
            </a:r>
            <a:endParaRPr lang="en-US" dirty="0"/>
          </a:p>
        </p:txBody>
      </p:sp>
      <p:sp>
        <p:nvSpPr>
          <p:cNvPr id="3" name="Content Placeholder 2"/>
          <p:cNvSpPr>
            <a:spLocks noGrp="1"/>
          </p:cNvSpPr>
          <p:nvPr>
            <p:ph idx="1"/>
          </p:nvPr>
        </p:nvSpPr>
        <p:spPr/>
        <p:txBody>
          <a:bodyPr>
            <a:normAutofit lnSpcReduction="10000"/>
          </a:bodyPr>
          <a:lstStyle/>
          <a:p>
            <a:r>
              <a:rPr lang="en-US" dirty="0" err="1" smtClean="0"/>
              <a:t>Simmel</a:t>
            </a:r>
            <a:r>
              <a:rPr lang="en-US" dirty="0" smtClean="0"/>
              <a:t> </a:t>
            </a:r>
            <a:r>
              <a:rPr lang="en-US" dirty="0"/>
              <a:t>believes that aggressive instincts are born in humans. Therefore individuals or groups find some excuse for conflict. But this is not the only reason for conflict.</a:t>
            </a:r>
          </a:p>
          <a:p>
            <a:r>
              <a:rPr lang="en-US" dirty="0"/>
              <a:t>Conflict usually arises due to real and significant differences in interests.</a:t>
            </a:r>
          </a:p>
          <a:p>
            <a:r>
              <a:rPr lang="en-US" dirty="0"/>
              <a:t>According to </a:t>
            </a:r>
            <a:r>
              <a:rPr lang="en-US" dirty="0" err="1" smtClean="0"/>
              <a:t>Simmel</a:t>
            </a:r>
            <a:r>
              <a:rPr lang="en-US" dirty="0"/>
              <a:t>, conflict is always beneficial. Conflict instills perseverance in the group and empowers the common values ​​of the group.</a:t>
            </a:r>
          </a:p>
          <a:p>
            <a:r>
              <a:rPr lang="en-US" dirty="0" err="1" smtClean="0"/>
              <a:t>Simmel</a:t>
            </a:r>
            <a:r>
              <a:rPr lang="en-US" dirty="0" smtClean="0"/>
              <a:t> </a:t>
            </a:r>
            <a:r>
              <a:rPr lang="en-US" dirty="0"/>
              <a:t>states that external conflicts generate integration into the internal structure of the group, it acts as a 'safety valve' in the protection of the group.</a:t>
            </a:r>
          </a:p>
        </p:txBody>
      </p:sp>
    </p:spTree>
    <p:extLst>
      <p:ext uri="{BB962C8B-B14F-4D97-AF65-F5344CB8AC3E}">
        <p14:creationId xmlns:p14="http://schemas.microsoft.com/office/powerpoint/2010/main" val="275754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Conflict</a:t>
            </a:r>
            <a:endParaRPr lang="en-US" dirty="0"/>
          </a:p>
        </p:txBody>
      </p:sp>
      <p:sp>
        <p:nvSpPr>
          <p:cNvPr id="3" name="Content Placeholder 2"/>
          <p:cNvSpPr>
            <a:spLocks noGrp="1"/>
          </p:cNvSpPr>
          <p:nvPr>
            <p:ph idx="1"/>
          </p:nvPr>
        </p:nvSpPr>
        <p:spPr/>
        <p:txBody>
          <a:bodyPr/>
          <a:lstStyle/>
          <a:p>
            <a:pPr>
              <a:spcBef>
                <a:spcPts val="600"/>
              </a:spcBef>
            </a:pPr>
            <a:r>
              <a:rPr lang="en-US" dirty="0" err="1"/>
              <a:t>Simmal</a:t>
            </a:r>
            <a:r>
              <a:rPr lang="en-US" dirty="0"/>
              <a:t> has given two forms of </a:t>
            </a:r>
            <a:r>
              <a:rPr lang="en-US" dirty="0" smtClean="0"/>
              <a:t>struggle:</a:t>
            </a:r>
          </a:p>
          <a:p>
            <a:pPr marL="777240" lvl="1" indent="-457200">
              <a:spcBef>
                <a:spcPts val="600"/>
              </a:spcBef>
              <a:buFont typeface="+mj-lt"/>
              <a:buAutoNum type="arabicPeriod"/>
            </a:pPr>
            <a:r>
              <a:rPr lang="en-US" dirty="0" smtClean="0"/>
              <a:t>Realistic Conflict </a:t>
            </a:r>
            <a:r>
              <a:rPr lang="en-US" dirty="0"/>
              <a:t>- When conflict is a means to achieve a goal, it is called </a:t>
            </a:r>
            <a:r>
              <a:rPr lang="en-US" dirty="0" smtClean="0"/>
              <a:t>realistic conflict.</a:t>
            </a:r>
          </a:p>
          <a:p>
            <a:pPr marL="777240" lvl="1" indent="-457200">
              <a:spcBef>
                <a:spcPts val="600"/>
              </a:spcBef>
              <a:buFont typeface="+mj-lt"/>
              <a:buAutoNum type="arabicPeriod"/>
            </a:pPr>
            <a:r>
              <a:rPr lang="en-US" dirty="0" smtClean="0"/>
              <a:t>Unrealistic </a:t>
            </a:r>
            <a:r>
              <a:rPr lang="en-US" dirty="0"/>
              <a:t>conflict - When conflict is self-</a:t>
            </a:r>
            <a:r>
              <a:rPr lang="en-US" dirty="0" smtClean="0"/>
              <a:t>evident (not goal oriented), </a:t>
            </a:r>
            <a:r>
              <a:rPr lang="en-US" dirty="0"/>
              <a:t>it is called unrealistic conflict.</a:t>
            </a:r>
          </a:p>
        </p:txBody>
      </p:sp>
    </p:spTree>
    <p:extLst>
      <p:ext uri="{BB962C8B-B14F-4D97-AF65-F5344CB8AC3E}">
        <p14:creationId xmlns:p14="http://schemas.microsoft.com/office/powerpoint/2010/main" val="206373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840" y="1029825"/>
            <a:ext cx="7553565" cy="1154097"/>
          </a:xfrm>
        </p:spPr>
        <p:txBody>
          <a:bodyPr>
            <a:normAutofit/>
          </a:bodyPr>
          <a:lstStyle/>
          <a:p>
            <a:r>
              <a:rPr lang="en-US" dirty="0" smtClean="0"/>
              <a:t>Consequences of Social Conflict</a:t>
            </a:r>
            <a:endParaRPr lang="en-US" dirty="0"/>
          </a:p>
        </p:txBody>
      </p:sp>
      <p:sp>
        <p:nvSpPr>
          <p:cNvPr id="3" name="Content Placeholder 2"/>
          <p:cNvSpPr>
            <a:spLocks noGrp="1"/>
          </p:cNvSpPr>
          <p:nvPr>
            <p:ph idx="1"/>
          </p:nvPr>
        </p:nvSpPr>
        <p:spPr/>
        <p:txBody>
          <a:bodyPr/>
          <a:lstStyle/>
          <a:p>
            <a:r>
              <a:rPr lang="en-US" dirty="0" err="1" smtClean="0"/>
              <a:t>Simmel</a:t>
            </a:r>
            <a:r>
              <a:rPr lang="en-US" dirty="0" smtClean="0"/>
              <a:t> then turned his attention to the consequences of conflict for:</a:t>
            </a:r>
          </a:p>
          <a:p>
            <a:pPr marL="777240" lvl="1" indent="-457200">
              <a:buFont typeface="+mj-lt"/>
              <a:buAutoNum type="arabicPeriod"/>
            </a:pPr>
            <a:r>
              <a:rPr lang="en-US" dirty="0" smtClean="0"/>
              <a:t>The Conflict parties</a:t>
            </a:r>
          </a:p>
          <a:p>
            <a:pPr marL="777240" lvl="1" indent="-457200">
              <a:buFont typeface="+mj-lt"/>
              <a:buAutoNum type="arabicPeriod"/>
            </a:pPr>
            <a:r>
              <a:rPr lang="en-US" dirty="0" smtClean="0"/>
              <a:t>For the systemic whole in which the conflict occur.</a:t>
            </a:r>
          </a:p>
          <a:p>
            <a:pPr marL="45720" indent="0">
              <a:buNone/>
            </a:pPr>
            <a:endParaRPr lang="en-US" dirty="0"/>
          </a:p>
        </p:txBody>
      </p:sp>
    </p:spTree>
    <p:extLst>
      <p:ext uri="{BB962C8B-B14F-4D97-AF65-F5344CB8AC3E}">
        <p14:creationId xmlns:p14="http://schemas.microsoft.com/office/powerpoint/2010/main" val="2509868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217</TotalTime>
  <Words>734</Words>
  <Application>Microsoft Macintosh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Perspective</vt:lpstr>
      <vt:lpstr>George Simmel</vt:lpstr>
      <vt:lpstr>George Simmel (1 March 1858 - 28 September 1918)</vt:lpstr>
      <vt:lpstr>Simmel’s Major Works</vt:lpstr>
      <vt:lpstr>Forms and Association</vt:lpstr>
      <vt:lpstr>Continuum</vt:lpstr>
      <vt:lpstr>Continuum</vt:lpstr>
      <vt:lpstr>Social Conflict</vt:lpstr>
      <vt:lpstr>Forms of Conflict</vt:lpstr>
      <vt:lpstr>Consequences of Social Conflict</vt:lpstr>
      <vt:lpstr>1. The Conflict for Respective Parties</vt:lpstr>
      <vt:lpstr>2. Functions of Conflict for the Systemic Whole</vt:lpstr>
      <vt:lpstr>Reference</vt:lpstr>
      <vt:lpstr>Thank You</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Simmel</dc:title>
  <dc:creator>SHANDAR ABBAS</dc:creator>
  <cp:lastModifiedBy>SHANDAR ABBAS</cp:lastModifiedBy>
  <cp:revision>59</cp:revision>
  <dcterms:created xsi:type="dcterms:W3CDTF">2020-07-11T17:12:33Z</dcterms:created>
  <dcterms:modified xsi:type="dcterms:W3CDTF">2020-08-10T17:19:07Z</dcterms:modified>
</cp:coreProperties>
</file>